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58" r:id="rId5"/>
    <p:sldId id="264" r:id="rId6"/>
    <p:sldId id="259" r:id="rId7"/>
    <p:sldId id="260" r:id="rId8"/>
    <p:sldId id="265" r:id="rId9"/>
    <p:sldId id="26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9" r:id="rId18"/>
    <p:sldId id="263" r:id="rId19"/>
    <p:sldId id="273" r:id="rId20"/>
    <p:sldId id="274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3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901A-0F37-4519-AF74-72A6ECD77833}" type="datetimeFigureOut">
              <a:rPr lang="en-GB" smtClean="0"/>
              <a:t>17/02/2024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2754-2D06-4872-BECE-FE9BF92C30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54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E765-1DFE-4194-9FE3-2F02E0C7C782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9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DEA45-238C-4FED-AE8B-570973439631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63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8D8-F0B2-49AD-8071-618B53EB63AD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05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2D11E-8A4F-4D8F-88AA-F994CEAA8907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2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762E-2689-4DFE-A0B4-6E7587D2F4CC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12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5BB5-3EB9-4AEA-8EC5-668E65C8FD49}" type="datetime1">
              <a:rPr lang="it-IT" smtClean="0"/>
              <a:t>17/02/2024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1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D616-92EB-46FD-A4A3-8C672F500908}" type="datetime1">
              <a:rPr lang="it-IT" smtClean="0"/>
              <a:t>17/02/2024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40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3568-A563-44B4-BBA0-3EB4900F839F}" type="datetime1">
              <a:rPr lang="it-IT" smtClean="0"/>
              <a:t>17/02/2024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12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1A17-AA1B-4DB4-A38F-027175B1053D}" type="datetime1">
              <a:rPr lang="it-IT" smtClean="0"/>
              <a:t>17/02/2024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8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CFB-5E0A-4EAB-9577-23EF476553DA}" type="datetime1">
              <a:rPr lang="it-IT" smtClean="0"/>
              <a:t>17/02/2024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38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C5FA-D6AB-4527-850B-AC82D9C9DA6C}" type="datetime1">
              <a:rPr lang="it-IT" smtClean="0"/>
              <a:t>17/02/2024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80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C2B9-F471-46CB-BFB8-81885B57C426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FB008-717B-4322-98FC-8707D2E342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42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BoI16z8Nxg" TargetMode="External"/><Relationship Id="rId2" Type="http://schemas.openxmlformats.org/officeDocument/2006/relationships/hyperlink" Target="https://github.com/vittorioromeo/quakev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torioromeo/vr-game-checklist" TargetMode="External"/><Relationship Id="rId2" Type="http://schemas.openxmlformats.org/officeDocument/2006/relationships/hyperlink" Target="https://github.com/vittorioromeo/quakevr#main-featur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arllewisdesign.com/how-to-improve-throwing-physics-in-v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hm5HpMduY" TargetMode="External"/><Relationship Id="rId2" Type="http://schemas.openxmlformats.org/officeDocument/2006/relationships/hyperlink" Target="https://github.com/vittorioromeo/HL2VR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fml-dev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ttorioromeo/nautilusacademy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ttorioromeo/nautilusacademy202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hexagon.org/" TargetMode="External"/><Relationship Id="rId3" Type="http://schemas.openxmlformats.org/officeDocument/2006/relationships/hyperlink" Target="mailto:mail@vittorioromeo.com" TargetMode="External"/><Relationship Id="rId7" Type="http://schemas.openxmlformats.org/officeDocument/2006/relationships/hyperlink" Target="https://vittorioromeo.itch.io/open-hexagon" TargetMode="External"/><Relationship Id="rId2" Type="http://schemas.openxmlformats.org/officeDocument/2006/relationships/hyperlink" Target="https://twitter.com/supahvee123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1358090/Open_Hexagon/" TargetMode="External"/><Relationship Id="rId11" Type="http://schemas.openxmlformats.org/officeDocument/2006/relationships/hyperlink" Target="https://github.com/vittorioromeo/HL2VRU" TargetMode="External"/><Relationship Id="rId5" Type="http://schemas.openxmlformats.org/officeDocument/2006/relationships/hyperlink" Target="https://www.youtube.com/c/vittorioromeoInfo" TargetMode="External"/><Relationship Id="rId10" Type="http://schemas.openxmlformats.org/officeDocument/2006/relationships/hyperlink" Target="https://vittorioromeo.info/quakevr" TargetMode="External"/><Relationship Id="rId4" Type="http://schemas.openxmlformats.org/officeDocument/2006/relationships/hyperlink" Target="https://vittorioromeo.com/" TargetMode="External"/><Relationship Id="rId9" Type="http://schemas.openxmlformats.org/officeDocument/2006/relationships/hyperlink" Target="https://github.com/vittorioromeo/quakev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ttorioromeo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youtube.com/c/vittorioromeoInfo/video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g"/><Relationship Id="rId5" Type="http://schemas.openxmlformats.org/officeDocument/2006/relationships/hyperlink" Target="https://github.com/vittorioromeo" TargetMode="External"/><Relationship Id="rId4" Type="http://schemas.openxmlformats.org/officeDocument/2006/relationships/hyperlink" Target="https://emcpp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06y7mEsAMH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52orkO0DOHDVo_jT2o3EAg" TargetMode="External"/><Relationship Id="rId7" Type="http://schemas.openxmlformats.org/officeDocument/2006/relationships/hyperlink" Target="https://vittorioromeo.itch.io/open-hexagon" TargetMode="External"/><Relationship Id="rId2" Type="http://schemas.openxmlformats.org/officeDocument/2006/relationships/hyperlink" Target="https://www.youtube.com/channel/UCTK4l10G77oDhOjIaxS3vc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1358090/Open_Hexagon/" TargetMode="External"/><Relationship Id="rId5" Type="http://schemas.openxmlformats.org/officeDocument/2006/relationships/hyperlink" Target="https://github.com/vittorioromeo/SSVOpenHexagon/" TargetMode="External"/><Relationship Id="rId4" Type="http://schemas.openxmlformats.org/officeDocument/2006/relationships/hyperlink" Target="https://www.youtube.com/c/Fantome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ld.reddit.com/r/Games/comments/qyz3t6/open_hexagon_vittorio_romeo_spiritual_success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939" y="1122363"/>
            <a:ext cx="10314122" cy="2387600"/>
          </a:xfrm>
        </p:spPr>
        <p:txBody>
          <a:bodyPr/>
          <a:lstStyle/>
          <a:p>
            <a:r>
              <a:rPr lang="it-IT" dirty="0"/>
              <a:t>Sviluppare un videogioco da zero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17 Febbraio 2024 – Nautilus Academy (Catania)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2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Open Hexagon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Key Giveaway – </a:t>
            </a:r>
            <a:r>
              <a:rPr lang="it-IT" b="1" dirty="0"/>
              <a:t>5 Steam keys!</a:t>
            </a:r>
          </a:p>
          <a:p>
            <a:pPr lvl="1"/>
            <a:r>
              <a:rPr lang="it-IT" dirty="0"/>
              <a:t>Fatemi una bella domanda, e vi darò una Steam key!</a:t>
            </a:r>
          </a:p>
          <a:p>
            <a:r>
              <a:rPr lang="it-IT" dirty="0"/>
              <a:t>...domande?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5" y="3320914"/>
            <a:ext cx="6548535" cy="30677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10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5BFE-478F-440D-82FA-160EBD1F9434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3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4747" cy="4351338"/>
          </a:xfrm>
        </p:spPr>
        <p:txBody>
          <a:bodyPr>
            <a:normAutofit/>
          </a:bodyPr>
          <a:lstStyle/>
          <a:p>
            <a:r>
              <a:rPr lang="it-IT" sz="2400" dirty="0"/>
              <a:t>Mod che converte Quake (1996) in un gioco VR</a:t>
            </a:r>
          </a:p>
          <a:p>
            <a:pPr lvl="1"/>
            <a:r>
              <a:rPr lang="it-IT" sz="2000" dirty="0"/>
              <a:t>Non solo rendering, ma specialmente gameplay e immersion</a:t>
            </a:r>
          </a:p>
          <a:p>
            <a:r>
              <a:rPr lang="it-IT" sz="2400" dirty="0"/>
              <a:t>Progetto «for fun» dopo aver acquistato un Valve Index</a:t>
            </a:r>
          </a:p>
          <a:p>
            <a:pPr lvl="1"/>
            <a:r>
              <a:rPr lang="it-IT" sz="2000" dirty="0"/>
              <a:t>Community molto piccola, ma review estremamente positive</a:t>
            </a:r>
          </a:p>
          <a:p>
            <a:r>
              <a:rPr lang="it-IT" sz="2400" dirty="0"/>
              <a:t>Mole di lavoro incredibile...</a:t>
            </a:r>
          </a:p>
          <a:p>
            <a:pPr lvl="1"/>
            <a:r>
              <a:rPr lang="it-IT" sz="2000" dirty="0"/>
              <a:t>Sviluppare per il VR è molto time-consuming</a:t>
            </a:r>
          </a:p>
          <a:p>
            <a:pPr lvl="1"/>
            <a:r>
              <a:rPr lang="it-IT" sz="2000" dirty="0"/>
              <a:t>Lavorare con un’engine del 1996 non è... piacevole</a:t>
            </a:r>
          </a:p>
          <a:p>
            <a:r>
              <a:rPr lang="it-IT" sz="2400" dirty="0"/>
              <a:t>Free &amp; open-source, disponibile </a:t>
            </a:r>
            <a:r>
              <a:rPr lang="it-IT" sz="2400" dirty="0">
                <a:hlinkClick r:id="rId2"/>
              </a:rPr>
              <a:t>su GitHub</a:t>
            </a:r>
            <a:endParaRPr lang="it-IT" sz="2400" dirty="0"/>
          </a:p>
          <a:p>
            <a:pPr lvl="1"/>
            <a:r>
              <a:rPr lang="it-IT" sz="2000" dirty="0"/>
              <a:t>Non ho potuto rilasciarlo su Steam per problemi legali</a:t>
            </a:r>
          </a:p>
          <a:p>
            <a:pPr lvl="1"/>
            <a:r>
              <a:rPr lang="it-IT" sz="2000" dirty="0"/>
              <a:t>Vediamo il </a:t>
            </a:r>
            <a:r>
              <a:rPr lang="it-IT" sz="2000" dirty="0">
                <a:hlinkClick r:id="rId3"/>
              </a:rPr>
              <a:t>trailer</a:t>
            </a:r>
            <a:r>
              <a:rPr lang="it-IT" sz="2000" dirty="0"/>
              <a:t>!</a:t>
            </a:r>
          </a:p>
          <a:p>
            <a:pPr lvl="1"/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7" y="1825625"/>
            <a:ext cx="3564294" cy="360849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11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8202-50D1-414A-B73B-46C1A92EABFA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70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Tecnologia</a:t>
            </a:r>
          </a:p>
          <a:p>
            <a:pPr lvl="1"/>
            <a:r>
              <a:rPr lang="it-IT" dirty="0"/>
              <a:t>Basato su un fork di QuakeSpasm (source port di Quake per sistemi moderni)</a:t>
            </a:r>
          </a:p>
          <a:p>
            <a:pPr lvl="1"/>
            <a:r>
              <a:rPr lang="it-IT" dirty="0"/>
              <a:t>Conversione del sorgente di Quake da C a C++17</a:t>
            </a:r>
          </a:p>
          <a:p>
            <a:pPr lvl="1"/>
            <a:r>
              <a:rPr lang="it-IT" dirty="0"/>
              <a:t>Programmazione della logica di gameplay con QuakeC</a:t>
            </a:r>
          </a:p>
          <a:p>
            <a:r>
              <a:rPr lang="it-IT" dirty="0"/>
              <a:t>Lavoro multidimensionale</a:t>
            </a:r>
          </a:p>
          <a:p>
            <a:pPr lvl="1"/>
            <a:r>
              <a:rPr lang="it-IT" dirty="0"/>
              <a:t>Modelling con Blender; mapping con TrenchBroom; integrazione SteamVR;</a:t>
            </a:r>
            <a:br>
              <a:rPr lang="it-IT" dirty="0"/>
            </a:br>
            <a:r>
              <a:rPr lang="it-IT" dirty="0"/>
              <a:t>uso di tool Quake-specific; networking dei dati VR; tanto testing... </a:t>
            </a:r>
          </a:p>
          <a:p>
            <a:r>
              <a:rPr lang="it-IT" dirty="0"/>
              <a:t>Problemi headset-specific</a:t>
            </a:r>
          </a:p>
          <a:p>
            <a:pPr lvl="1"/>
            <a:r>
              <a:rPr lang="it-IT" dirty="0"/>
              <a:t>Se non hai un Oculus, come fai a risolvere un bug che avviene solo su Oculus?</a:t>
            </a:r>
          </a:p>
          <a:p>
            <a:r>
              <a:rPr lang="it-IT" dirty="0"/>
              <a:t>Monetizzazione</a:t>
            </a:r>
          </a:p>
          <a:p>
            <a:pPr lvl="1"/>
            <a:r>
              <a:rPr lang="it-IT" dirty="0"/>
              <a:t>Donazioni «pay what you want»</a:t>
            </a:r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12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6B95-D9FB-4580-B029-D8FBD5879D87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8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Design</a:t>
            </a:r>
          </a:p>
          <a:p>
            <a:pPr lvl="1"/>
            <a:r>
              <a:rPr lang="it-IT" dirty="0"/>
              <a:t>Diamo un’occhiata alla </a:t>
            </a:r>
            <a:r>
              <a:rPr lang="it-IT" dirty="0">
                <a:hlinkClick r:id="rId2"/>
              </a:rPr>
              <a:t>lista delle features</a:t>
            </a:r>
            <a:endParaRPr lang="it-IT" dirty="0"/>
          </a:p>
          <a:p>
            <a:pPr lvl="1"/>
            <a:r>
              <a:rPr lang="it-IT" dirty="0"/>
              <a:t>Ogni giocatore ha requisiti diversi per il VR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molta customization</a:t>
            </a:r>
          </a:p>
          <a:p>
            <a:pPr lvl="2"/>
            <a:r>
              <a:rPr lang="it-IT" dirty="0"/>
              <a:t>Ho sviluppato un sistema di menu più tastiera virtuale per settare tutto</a:t>
            </a:r>
          </a:p>
          <a:p>
            <a:pPr lvl="2"/>
            <a:r>
              <a:rPr lang="it-IT" dirty="0"/>
              <a:t>Ho creato una </a:t>
            </a:r>
            <a:r>
              <a:rPr lang="it-IT" dirty="0">
                <a:hlinkClick r:id="rId3"/>
              </a:rPr>
              <a:t>checklist per sviluppatori VR</a:t>
            </a:r>
            <a:endParaRPr lang="it-IT" dirty="0"/>
          </a:p>
          <a:p>
            <a:pPr lvl="1"/>
            <a:r>
              <a:rPr lang="it-IT" dirty="0"/>
              <a:t>VR significa «interattività»</a:t>
            </a:r>
          </a:p>
          <a:p>
            <a:pPr lvl="2"/>
            <a:r>
              <a:rPr lang="it-IT" dirty="0"/>
              <a:t>Niente armi incollate alle mani, niente restrizioni su come giocare</a:t>
            </a:r>
          </a:p>
          <a:p>
            <a:pPr lvl="2"/>
            <a:r>
              <a:rPr lang="it-IT" dirty="0"/>
              <a:t>Ho trovato «Half-Life: Alyx» molto deludente su questo aspetto</a:t>
            </a:r>
          </a:p>
          <a:p>
            <a:r>
              <a:rPr lang="it-IT" dirty="0"/>
              <a:t>Complessità del codice</a:t>
            </a:r>
          </a:p>
          <a:p>
            <a:pPr lvl="1"/>
            <a:r>
              <a:rPr lang="it-IT" dirty="0"/>
              <a:t>Molte azioni in VR sono più complicate di quanto sembra</a:t>
            </a:r>
          </a:p>
          <a:p>
            <a:pPr lvl="1"/>
            <a:r>
              <a:rPr lang="it-IT" dirty="0"/>
              <a:t>Esempio: lanciare un oggetto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5A3A-B9A4-434C-9901-388A6520F502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Lanciare un oggetto (implementazione naive)</a:t>
            </a:r>
          </a:p>
          <a:p>
            <a:pPr lvl="1"/>
            <a:r>
              <a:rPr lang="it-IT" dirty="0"/>
              <a:t>Player apre la mano </a:t>
            </a:r>
            <a:r>
              <a:rPr lang="it-IT" dirty="0">
                <a:sym typeface="Wingdings" panose="05000000000000000000" pitchFamily="2" charset="2"/>
              </a:rPr>
              <a:t> assegno la velocità del controller all’oggetto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Non funziona bene – la traiettoria non è naturale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Molti giochi commerciali usano questo sistema (⚠)</a:t>
            </a:r>
          </a:p>
          <a:p>
            <a:r>
              <a:rPr lang="it-IT" dirty="0">
                <a:sym typeface="Wingdings" panose="05000000000000000000" pitchFamily="2" charset="2"/>
              </a:rPr>
              <a:t>Cosa manca?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Quando si lancia un oggetto nel mondo reale, il polso influisce molto la traiettoria  bisogna tener conto del momento angolare del controller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I sensori del controller non sono perfetti  bisogna usare un average delle ultime N frame, invece che i valori immediati</a:t>
            </a:r>
          </a:p>
          <a:p>
            <a:r>
              <a:rPr lang="it-IT" dirty="0">
                <a:sym typeface="Wingdings" panose="05000000000000000000" pitchFamily="2" charset="2"/>
              </a:rPr>
              <a:t>Ecco </a:t>
            </a:r>
            <a:r>
              <a:rPr lang="it-IT" dirty="0">
                <a:sym typeface="Wingdings" panose="05000000000000000000" pitchFamily="2" charset="2"/>
                <a:hlinkClick r:id="rId2"/>
              </a:rPr>
              <a:t>un buon articolo</a:t>
            </a:r>
            <a:r>
              <a:rPr lang="it-IT" dirty="0">
                <a:sym typeface="Wingdings" panose="05000000000000000000" pitchFamily="2" charset="2"/>
              </a:rPr>
              <a:t> sul problema</a:t>
            </a:r>
          </a:p>
          <a:p>
            <a:pPr lvl="1"/>
            <a:endParaRPr lang="it-IT" dirty="0">
              <a:sym typeface="Wingdings" panose="05000000000000000000" pitchFamily="2" charset="2"/>
            </a:endParaRPr>
          </a:p>
          <a:p>
            <a:pPr lvl="1"/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14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86AB-0B68-4EDA-BA19-1F8AA0001D16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55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it-IT" dirty="0">
              <a:sym typeface="Wingdings" panose="05000000000000000000" pitchFamily="2" charset="2"/>
            </a:endParaRPr>
          </a:p>
          <a:p>
            <a:pPr lvl="1"/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30" y="1825625"/>
            <a:ext cx="8697539" cy="37152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15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DBB-00CF-45A5-B483-7BD3D3CDDFE3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0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Quake VR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...domande?</a:t>
            </a:r>
          </a:p>
        </p:txBody>
      </p:sp>
      <p:pic>
        <p:nvPicPr>
          <p:cNvPr id="4" name="quakevrhe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8088" y="1825625"/>
            <a:ext cx="7735712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16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0FD5-2F2F-44E0-BF8A-1FC759CD6F88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1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Half-Life 2: VR Mod - Unleashed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4747" cy="4351338"/>
          </a:xfrm>
        </p:spPr>
        <p:txBody>
          <a:bodyPr>
            <a:normAutofit/>
          </a:bodyPr>
          <a:lstStyle/>
          <a:p>
            <a:r>
              <a:rPr lang="it-IT" sz="2400" dirty="0"/>
              <a:t>Addon per HL2VR che aggiunge interazioni VR-only</a:t>
            </a:r>
          </a:p>
          <a:p>
            <a:pPr lvl="1"/>
            <a:r>
              <a:rPr lang="it-IT" sz="2000" dirty="0"/>
              <a:t>Attacchi melee, dual-wielding, virtual stock, etc...</a:t>
            </a:r>
          </a:p>
          <a:p>
            <a:r>
              <a:rPr lang="it-IT" sz="2400" dirty="0"/>
              <a:t>Progetto motivato da «frustrazione»</a:t>
            </a:r>
          </a:p>
          <a:p>
            <a:pPr lvl="1"/>
            <a:r>
              <a:rPr lang="it-IT" sz="2000" dirty="0"/>
              <a:t>HL2VR era un’ottima base ma non sfruttava i motion controller</a:t>
            </a:r>
          </a:p>
          <a:p>
            <a:r>
              <a:rPr lang="it-IT" sz="2400" dirty="0"/>
              <a:t>Anche qui, grande mole di lavoro...</a:t>
            </a:r>
          </a:p>
          <a:p>
            <a:pPr lvl="1"/>
            <a:r>
              <a:rPr lang="it-IT" sz="2000" dirty="0"/>
              <a:t>Il sorgente del motore Source è molto datato e mal strutturato</a:t>
            </a:r>
          </a:p>
          <a:p>
            <a:r>
              <a:rPr lang="it-IT" sz="2400" dirty="0"/>
              <a:t>Ottimo feedback</a:t>
            </a:r>
          </a:p>
          <a:p>
            <a:pPr lvl="1"/>
            <a:r>
              <a:rPr lang="it-IT" sz="2000" dirty="0"/>
              <a:t>Coverage di varie testate giornalistiche VR</a:t>
            </a:r>
          </a:p>
          <a:p>
            <a:r>
              <a:rPr lang="it-IT" sz="2400" dirty="0"/>
              <a:t>Gratuito, ma non open-source, disponibile </a:t>
            </a:r>
            <a:r>
              <a:rPr lang="it-IT" sz="2400" dirty="0">
                <a:hlinkClick r:id="rId2"/>
              </a:rPr>
              <a:t>su GitHub</a:t>
            </a:r>
            <a:endParaRPr lang="it-IT" sz="2400" dirty="0"/>
          </a:p>
          <a:p>
            <a:pPr lvl="1"/>
            <a:r>
              <a:rPr lang="it-IT" sz="2000" dirty="0"/>
              <a:t>Non disponibile su Steam per disagreement con team HL2VR</a:t>
            </a:r>
          </a:p>
          <a:p>
            <a:pPr lvl="1"/>
            <a:r>
              <a:rPr lang="it-IT" sz="2000" dirty="0"/>
              <a:t>Vediamo il </a:t>
            </a:r>
            <a:r>
              <a:rPr lang="it-IT" sz="2000" dirty="0">
                <a:hlinkClick r:id="rId3"/>
              </a:rPr>
              <a:t>trailer</a:t>
            </a:r>
            <a:r>
              <a:rPr lang="it-IT" sz="2000" dirty="0"/>
              <a:t>!</a:t>
            </a:r>
          </a:p>
          <a:p>
            <a:pPr lvl="1"/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17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8202-50D1-414A-B73B-46C1A92EABFA}" type="datetime1">
              <a:rPr lang="it-IT" smtClean="0"/>
              <a:t>17/02/2024</a:t>
            </a:fld>
            <a:endParaRPr lang="en-GB"/>
          </a:p>
        </p:txBody>
      </p:sp>
      <p:pic>
        <p:nvPicPr>
          <p:cNvPr id="9" name="Picture 8" descr="A video game with a helicopter&#10;&#10;Description automatically generated">
            <a:extLst>
              <a:ext uri="{FF2B5EF4-FFF2-40B4-BE49-F238E27FC236}">
                <a16:creationId xmlns:a16="http://schemas.microsoft.com/office/drawing/2014/main" id="{ABE6D6F3-97AF-8D0B-BBD1-669F82EF4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48" y="1825625"/>
            <a:ext cx="3280377" cy="1845212"/>
          </a:xfrm>
          <a:prstGeom prst="rect">
            <a:avLst/>
          </a:prstGeom>
        </p:spPr>
      </p:pic>
      <p:pic>
        <p:nvPicPr>
          <p:cNvPr id="11" name="Picture 10" descr="A pair of hands holding guns&#10;&#10;Description automatically generated">
            <a:extLst>
              <a:ext uri="{FF2B5EF4-FFF2-40B4-BE49-F238E27FC236}">
                <a16:creationId xmlns:a16="http://schemas.microsoft.com/office/drawing/2014/main" id="{ED986100-67D4-C0E4-F3A1-CD41B5528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10" y="3812832"/>
            <a:ext cx="3279315" cy="1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Sviluppiamo un videogioco da zero!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18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D8BC-85BF-4804-A5CD-F0CFC0CB88E3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91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Workshop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Sviluppiamo un clone di Arkanoid da zero in C++</a:t>
            </a:r>
          </a:p>
          <a:p>
            <a:r>
              <a:rPr lang="it-IT" dirty="0"/>
              <a:t>Perchè?</a:t>
            </a:r>
          </a:p>
          <a:p>
            <a:pPr lvl="1"/>
            <a:r>
              <a:rPr lang="it-IT" dirty="0"/>
              <a:t>Game engine come Unity e Unreal ci «viziano»</a:t>
            </a:r>
          </a:p>
          <a:p>
            <a:pPr lvl="2"/>
            <a:r>
              <a:rPr lang="it-IT" dirty="0"/>
              <a:t>È bene conoscere cosa ci sta dietro</a:t>
            </a:r>
          </a:p>
          <a:p>
            <a:pPr lvl="1"/>
            <a:r>
              <a:rPr lang="it-IT" dirty="0"/>
              <a:t>Per alcuni progetti, un custom engine è una scelta idonea</a:t>
            </a:r>
          </a:p>
          <a:p>
            <a:pPr lvl="2"/>
            <a:r>
              <a:rPr lang="it-IT" dirty="0"/>
              <a:t>Maggior controllo, alta possibilità di ottimizzazione</a:t>
            </a:r>
          </a:p>
          <a:p>
            <a:pPr lvl="1"/>
            <a:r>
              <a:rPr lang="it-IT" dirty="0"/>
              <a:t>È divertente</a:t>
            </a:r>
          </a:p>
          <a:p>
            <a:pPr lvl="2"/>
            <a:r>
              <a:rPr lang="it-IT" dirty="0"/>
              <a:t>Programmazione «pura», vicina alla macchina, pochi «layers of abstraction»</a:t>
            </a:r>
          </a:p>
          <a:p>
            <a:r>
              <a:rPr lang="it-IT" dirty="0"/>
              <a:t>Come?</a:t>
            </a:r>
          </a:p>
          <a:p>
            <a:pPr lvl="1"/>
            <a:r>
              <a:rPr lang="it-IT" dirty="0"/>
              <a:t>Un qualsiasi compilatore C++ insieme alla libreria </a:t>
            </a:r>
            <a:r>
              <a:rPr lang="it-IT" dirty="0">
                <a:hlinkClick r:id="rId2"/>
              </a:rPr>
              <a:t>SFML</a:t>
            </a:r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  <a:p>
            <a:pPr lvl="2"/>
            <a:endParaRPr lang="it-IT" dirty="0"/>
          </a:p>
          <a:p>
            <a:pPr lvl="1"/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19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D2B0-C31C-4474-A6F7-1E808C887D81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2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Presentazione</a:t>
            </a:r>
          </a:p>
          <a:p>
            <a:pPr lvl="1"/>
            <a:r>
              <a:rPr lang="it-IT" dirty="0"/>
              <a:t>Chi sono?</a:t>
            </a:r>
          </a:p>
          <a:p>
            <a:pPr lvl="1"/>
            <a:r>
              <a:rPr lang="it-IT" dirty="0"/>
              <a:t>Sviluppare giochi come hobby</a:t>
            </a:r>
          </a:p>
          <a:p>
            <a:pPr lvl="2"/>
            <a:r>
              <a:rPr lang="it-IT" i="1" dirty="0"/>
              <a:t>Case study:</a:t>
            </a:r>
            <a:r>
              <a:rPr lang="it-IT" dirty="0"/>
              <a:t> Open Hexagon</a:t>
            </a:r>
          </a:p>
          <a:p>
            <a:pPr lvl="2"/>
            <a:r>
              <a:rPr lang="it-IT" i="1" dirty="0"/>
              <a:t>Case study:</a:t>
            </a:r>
            <a:r>
              <a:rPr lang="it-IT" dirty="0"/>
              <a:t> Quake VR</a:t>
            </a:r>
          </a:p>
          <a:p>
            <a:pPr lvl="2"/>
            <a:r>
              <a:rPr lang="it-IT" i="1" dirty="0"/>
              <a:t>Case study:</a:t>
            </a:r>
            <a:r>
              <a:rPr lang="it-IT" dirty="0"/>
              <a:t> Half-Life 2: VR Mod  - Unleashed</a:t>
            </a:r>
          </a:p>
          <a:p>
            <a:r>
              <a:rPr lang="it-IT" dirty="0"/>
              <a:t>Workshop</a:t>
            </a:r>
          </a:p>
          <a:p>
            <a:pPr lvl="1"/>
            <a:r>
              <a:rPr lang="it-IT" dirty="0"/>
              <a:t>Sviluppare un videogioco da zero in C++</a:t>
            </a:r>
          </a:p>
          <a:p>
            <a:r>
              <a:rPr lang="it-IT" dirty="0"/>
              <a:t>Materiale</a:t>
            </a:r>
          </a:p>
          <a:p>
            <a:pPr lvl="1"/>
            <a:r>
              <a:rPr lang="en-GB" dirty="0">
                <a:hlinkClick r:id="rId2"/>
              </a:rPr>
              <a:t>github.com/</a:t>
            </a:r>
            <a:r>
              <a:rPr lang="en-GB" dirty="0" err="1">
                <a:hlinkClick r:id="rId2"/>
              </a:rPr>
              <a:t>vittorioromeo</a:t>
            </a:r>
            <a:r>
              <a:rPr lang="en-GB" dirty="0">
                <a:hlinkClick r:id="rId2"/>
              </a:rPr>
              <a:t>/nautilusacademy2024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github.com/</a:t>
            </a:r>
            <a:r>
              <a:rPr lang="en-GB" dirty="0" err="1"/>
              <a:t>vittorioromeo</a:t>
            </a:r>
            <a:r>
              <a:rPr lang="en-GB" dirty="0"/>
              <a:t>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2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B50D-FF36-4AFA-9E86-46C4BAF24347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14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18310"/>
            <a:ext cx="10515600" cy="5558654"/>
          </a:xfrm>
        </p:spPr>
        <p:txBody>
          <a:bodyPr>
            <a:normAutofit/>
          </a:bodyPr>
          <a:lstStyle/>
          <a:p>
            <a:r>
              <a:rPr lang="it-IT" sz="2400" dirty="0"/>
              <a:t>Il nostro piano:</a:t>
            </a:r>
          </a:p>
          <a:p>
            <a:pPr lvl="1"/>
            <a:r>
              <a:rPr lang="it-IT" sz="2000" dirty="0"/>
              <a:t>1. Avere un ambiente di sviluppo funzionante</a:t>
            </a:r>
          </a:p>
          <a:p>
            <a:pPr lvl="1"/>
            <a:r>
              <a:rPr lang="it-IT" sz="2000" dirty="0"/>
              <a:t>2. Creare una finestra di rendering </a:t>
            </a:r>
          </a:p>
          <a:p>
            <a:pPr lvl="1"/>
            <a:r>
              <a:rPr lang="it-IT" sz="2000" dirty="0"/>
              <a:t>3. Visualizzare una pallina sulla finestra</a:t>
            </a:r>
          </a:p>
          <a:p>
            <a:pPr lvl="1"/>
            <a:r>
              <a:rPr lang="it-IT" sz="2000" dirty="0"/>
              <a:t>4. Far muovere la pallina</a:t>
            </a:r>
          </a:p>
          <a:p>
            <a:pPr lvl="1"/>
            <a:r>
              <a:rPr lang="it-IT" sz="2000" dirty="0"/>
              <a:t>5. Far rimbalzare la pallina contro i bordi della finestra</a:t>
            </a:r>
          </a:p>
          <a:p>
            <a:pPr lvl="1"/>
            <a:r>
              <a:rPr lang="it-IT" sz="2000" dirty="0"/>
              <a:t>6. Gestire la velocità di simulazione del gioco</a:t>
            </a:r>
          </a:p>
          <a:p>
            <a:pPr lvl="1"/>
            <a:r>
              <a:rPr lang="it-IT" sz="2000" dirty="0"/>
              <a:t>7. Visualizzare e far muovere il giocatore</a:t>
            </a:r>
          </a:p>
          <a:p>
            <a:pPr lvl="1"/>
            <a:r>
              <a:rPr lang="it-IT" sz="2000" dirty="0"/>
              <a:t>8. Gestire collisioni tra giocatore e pallina</a:t>
            </a:r>
          </a:p>
          <a:p>
            <a:pPr lvl="1"/>
            <a:r>
              <a:rPr lang="it-IT" sz="2000" dirty="0"/>
              <a:t>9. Creare una griglia di mattoncini</a:t>
            </a:r>
          </a:p>
          <a:p>
            <a:pPr lvl="1"/>
            <a:r>
              <a:rPr lang="it-IT" sz="2000" dirty="0"/>
              <a:t>10. Gestire collisioni tra mattoncini e pallina</a:t>
            </a:r>
          </a:p>
          <a:p>
            <a:pPr lvl="1"/>
            <a:r>
              <a:rPr lang="it-IT" sz="2000" dirty="0"/>
              <a:t>11. Polishing e feature aggiuntive</a:t>
            </a:r>
          </a:p>
          <a:p>
            <a:r>
              <a:rPr lang="it-IT" sz="2400" dirty="0"/>
              <a:t>Ogni step ha un file con la soluzione </a:t>
            </a:r>
            <a:r>
              <a:rPr lang="it-IT" sz="2400" dirty="0">
                <a:hlinkClick r:id="rId2"/>
              </a:rPr>
              <a:t>sul repository GitHub</a:t>
            </a:r>
            <a:endParaRPr lang="it-IT" sz="2400" dirty="0"/>
          </a:p>
          <a:p>
            <a:pPr lvl="1"/>
            <a:r>
              <a:rPr lang="it-IT" sz="2000" dirty="0"/>
              <a:t>Vi darò degli hint su come procedere ad ogni step</a:t>
            </a:r>
          </a:p>
          <a:p>
            <a:pPr lvl="1"/>
            <a:r>
              <a:rPr lang="it-IT" sz="2000" dirty="0"/>
              <a:t>Se rimanete bloccati, date un’occhiata alla soluzione</a:t>
            </a:r>
          </a:p>
          <a:p>
            <a:pPr lvl="2"/>
            <a:endParaRPr lang="it-IT" sz="1800" dirty="0"/>
          </a:p>
          <a:p>
            <a:pPr lvl="1"/>
            <a:endParaRPr lang="it-IT" sz="2000" dirty="0"/>
          </a:p>
          <a:p>
            <a:pPr lvl="2"/>
            <a:endParaRPr lang="it-IT" sz="1800" dirty="0"/>
          </a:p>
          <a:p>
            <a:pPr lvl="1"/>
            <a:endParaRPr lang="en-GB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20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4609-67CA-4A24-BD40-3DBAA12CFD2A}" type="datetime1">
              <a:rPr lang="it-IT" smtClean="0"/>
              <a:t>17/02/2024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153400" y="618310"/>
            <a:ext cx="3583578" cy="8617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Presupposti:</a:t>
            </a:r>
            <a:br>
              <a:rPr lang="it-IT" dirty="0"/>
            </a:br>
            <a:r>
              <a:rPr lang="it-IT" sz="1600" dirty="0"/>
              <a:t>- Masticate un pò il C++</a:t>
            </a:r>
          </a:p>
          <a:p>
            <a:r>
              <a:rPr lang="it-IT" sz="1600" dirty="0"/>
              <a:t>- Conoscenza base dell’inglese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153400" y="1789613"/>
            <a:ext cx="3583578" cy="184665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Workflow:</a:t>
            </a:r>
            <a:br>
              <a:rPr lang="it-IT" dirty="0"/>
            </a:br>
            <a:r>
              <a:rPr lang="it-IT" sz="1600" dirty="0"/>
              <a:t>- Il repository ha una cartella per step</a:t>
            </a:r>
          </a:p>
          <a:p>
            <a:r>
              <a:rPr lang="it-IT" sz="1600" dirty="0"/>
              <a:t>- Aprite le cartelle in ordine</a:t>
            </a:r>
          </a:p>
          <a:p>
            <a:r>
              <a:rPr lang="it-IT" sz="1600" dirty="0"/>
              <a:t>- Leggete il README</a:t>
            </a:r>
          </a:p>
          <a:p>
            <a:r>
              <a:rPr lang="it-IT" sz="1600" dirty="0"/>
              <a:t>- Completate gli obiettivi</a:t>
            </a:r>
          </a:p>
          <a:p>
            <a:r>
              <a:rPr lang="it-IT" sz="1600" dirty="0"/>
              <a:t>- Se avete bisogno di aiuto, chiedete!</a:t>
            </a:r>
          </a:p>
          <a:p>
            <a:r>
              <a:rPr lang="it-IT" sz="1600" dirty="0"/>
              <a:t>- Se siete bloccati, guardate la soluzione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008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Let’s go!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0FAE-7745-448B-A268-EB3CC58499A1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64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082-B391-4328-8AF1-CDA3F141A2B8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42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Twitter: </a:t>
            </a:r>
            <a:r>
              <a:rPr lang="en-GB" dirty="0">
                <a:hlinkClick r:id="rId2"/>
              </a:rPr>
              <a:t>@supahvee1234</a:t>
            </a:r>
            <a:endParaRPr lang="en-GB" dirty="0"/>
          </a:p>
          <a:p>
            <a:r>
              <a:rPr lang="en-GB" dirty="0"/>
              <a:t>Email: </a:t>
            </a:r>
            <a:r>
              <a:rPr lang="en-GB" dirty="0">
                <a:hlinkClick r:id="rId3"/>
              </a:rPr>
              <a:t>mail@vittorioromeo.com</a:t>
            </a:r>
            <a:endParaRPr lang="en-GB" dirty="0"/>
          </a:p>
          <a:p>
            <a:r>
              <a:rPr lang="en-GB" dirty="0"/>
              <a:t>Website: </a:t>
            </a:r>
            <a:r>
              <a:rPr lang="en-GB" dirty="0">
                <a:hlinkClick r:id="rId4"/>
              </a:rPr>
              <a:t>vittorioromeo.com</a:t>
            </a:r>
            <a:endParaRPr lang="en-GB" dirty="0"/>
          </a:p>
          <a:p>
            <a:r>
              <a:rPr lang="en-GB" dirty="0" err="1"/>
              <a:t>Canale</a:t>
            </a:r>
            <a:r>
              <a:rPr lang="en-GB" dirty="0"/>
              <a:t> YouTube: </a:t>
            </a:r>
            <a:r>
              <a:rPr lang="en-GB" dirty="0">
                <a:hlinkClick r:id="rId5"/>
              </a:rPr>
              <a:t>Vittorio Romeo</a:t>
            </a:r>
            <a:br>
              <a:rPr lang="en-GB" dirty="0"/>
            </a:br>
            <a:endParaRPr lang="en-GB" dirty="0"/>
          </a:p>
          <a:p>
            <a:r>
              <a:rPr lang="en-GB" dirty="0"/>
              <a:t>Open Hexagon: </a:t>
            </a:r>
            <a:r>
              <a:rPr lang="en-GB" dirty="0" err="1">
                <a:hlinkClick r:id="rId6"/>
              </a:rPr>
              <a:t>su</a:t>
            </a:r>
            <a:r>
              <a:rPr lang="en-GB" dirty="0">
                <a:hlinkClick r:id="rId6"/>
              </a:rPr>
              <a:t> Steam</a:t>
            </a:r>
            <a:r>
              <a:rPr lang="en-GB" dirty="0"/>
              <a:t> | </a:t>
            </a:r>
            <a:r>
              <a:rPr lang="en-GB" dirty="0" err="1">
                <a:hlinkClick r:id="rId7"/>
              </a:rPr>
              <a:t>su</a:t>
            </a:r>
            <a:r>
              <a:rPr lang="en-GB" dirty="0">
                <a:hlinkClick r:id="rId7"/>
              </a:rPr>
              <a:t> Itch.io</a:t>
            </a:r>
            <a:r>
              <a:rPr lang="en-GB" dirty="0"/>
              <a:t> | </a:t>
            </a:r>
            <a:r>
              <a:rPr lang="en-GB" dirty="0">
                <a:hlinkClick r:id="rId8"/>
              </a:rPr>
              <a:t>webpage</a:t>
            </a:r>
            <a:endParaRPr lang="en-GB" dirty="0"/>
          </a:p>
          <a:p>
            <a:r>
              <a:rPr lang="en-GB" dirty="0"/>
              <a:t>Quake VR: </a:t>
            </a:r>
            <a:r>
              <a:rPr lang="en-GB" dirty="0" err="1">
                <a:hlinkClick r:id="rId9"/>
              </a:rPr>
              <a:t>su</a:t>
            </a:r>
            <a:r>
              <a:rPr lang="en-GB" dirty="0">
                <a:hlinkClick r:id="rId9"/>
              </a:rPr>
              <a:t> GitHub</a:t>
            </a:r>
            <a:r>
              <a:rPr lang="en-GB" dirty="0"/>
              <a:t> | </a:t>
            </a:r>
            <a:r>
              <a:rPr lang="en-GB" dirty="0">
                <a:hlinkClick r:id="rId10"/>
              </a:rPr>
              <a:t>webpage</a:t>
            </a:r>
            <a:endParaRPr lang="en-GB" dirty="0"/>
          </a:p>
          <a:p>
            <a:r>
              <a:rPr lang="en-GB" dirty="0"/>
              <a:t>HL2VRU: </a:t>
            </a:r>
            <a:r>
              <a:rPr lang="en-GB" dirty="0" err="1">
                <a:hlinkClick r:id="rId11"/>
              </a:rPr>
              <a:t>su</a:t>
            </a:r>
            <a:r>
              <a:rPr lang="en-GB" dirty="0">
                <a:hlinkClick r:id="rId11"/>
              </a:rPr>
              <a:t> GitHub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9A672-65AA-45E3-AF9E-DEB619E2F9F4}" type="datetime1">
              <a:rPr lang="it-IT" smtClean="0"/>
              <a:t>17/02/2024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9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pò su di me...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F04B-84A3-45EF-823C-3D70C952EEB3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37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sono? – Il mio lavoro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Technical Trainer &amp; Senior Software Engineer @ Bloomberg </a:t>
            </a:r>
            <a:r>
              <a:rPr lang="it-IT" sz="1800" i="1" dirty="0"/>
              <a:t>(Londra [UK], Lugano [CH])</a:t>
            </a:r>
            <a:endParaRPr lang="it-IT" sz="2400" i="1" dirty="0"/>
          </a:p>
          <a:p>
            <a:pPr lvl="1"/>
            <a:r>
              <a:rPr lang="it-IT" sz="2000" dirty="0"/>
              <a:t>Insegno C++ dentro e fuori la società</a:t>
            </a:r>
          </a:p>
          <a:p>
            <a:pPr lvl="1"/>
            <a:r>
              <a:rPr lang="it-IT" sz="2000" dirty="0"/>
              <a:t>Ho lavorato su infrastruttura C++ su larga scala </a:t>
            </a:r>
            <a:r>
              <a:rPr lang="it-IT" sz="2000" i="1" dirty="0"/>
              <a:t>(microservices, trading)</a:t>
            </a:r>
          </a:p>
          <a:p>
            <a:r>
              <a:rPr lang="it-IT" sz="2400" dirty="0"/>
              <a:t>Consulente indipendente </a:t>
            </a:r>
            <a:r>
              <a:rPr lang="it-IT" sz="1800" i="1" dirty="0"/>
              <a:t>(partita IVA italiana)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0" b="6885"/>
          <a:stretch/>
        </p:blipFill>
        <p:spPr>
          <a:xfrm>
            <a:off x="1045028" y="3459996"/>
            <a:ext cx="10101943" cy="266699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4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7FF55-516D-447D-9A49-2731AA4A70EE}" type="datetime1">
              <a:rPr lang="it-IT" smtClean="0"/>
              <a:t>17/02/2024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04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sono? – I miei progetti personali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82989" cy="4351338"/>
          </a:xfrm>
        </p:spPr>
        <p:txBody>
          <a:bodyPr>
            <a:noAutofit/>
          </a:bodyPr>
          <a:lstStyle/>
          <a:p>
            <a:r>
              <a:rPr lang="it-IT" sz="1900" dirty="0">
                <a:hlinkClick r:id="rId2"/>
              </a:rPr>
              <a:t>Canale YouTube</a:t>
            </a:r>
            <a:r>
              <a:rPr lang="it-IT" sz="1900" dirty="0"/>
              <a:t> e </a:t>
            </a:r>
            <a:r>
              <a:rPr lang="it-IT" sz="1900" dirty="0">
                <a:hlinkClick r:id="rId3"/>
              </a:rPr>
              <a:t>sito web</a:t>
            </a:r>
            <a:r>
              <a:rPr lang="it-IT" sz="1900" dirty="0"/>
              <a:t> sul C++ &amp; game development</a:t>
            </a:r>
          </a:p>
          <a:p>
            <a:r>
              <a:rPr lang="it-IT" sz="1900" dirty="0"/>
              <a:t>Autore del libro </a:t>
            </a:r>
            <a:r>
              <a:rPr lang="it-IT" sz="1900" dirty="0">
                <a:hlinkClick r:id="rId4"/>
              </a:rPr>
              <a:t>«Embracing Modern C++ Safely»</a:t>
            </a:r>
            <a:endParaRPr lang="it-IT" sz="1900" dirty="0"/>
          </a:p>
          <a:p>
            <a:r>
              <a:rPr lang="it-IT" sz="1900" dirty="0"/>
              <a:t>Relatore a varie conferenze C++ internazionali </a:t>
            </a:r>
            <a:r>
              <a:rPr lang="it-IT" sz="1900" i="1" dirty="0"/>
              <a:t>(e.g. CppCon, C++Now)</a:t>
            </a:r>
          </a:p>
          <a:p>
            <a:r>
              <a:rPr lang="it-IT" sz="1900" dirty="0"/>
              <a:t>Rappresento l’Italia nell ISO C++ Standard Committee</a:t>
            </a:r>
          </a:p>
          <a:p>
            <a:r>
              <a:rPr lang="it-IT" sz="1900" dirty="0"/>
              <a:t>Offro lezioni private e mentoring sul C++ e sulla programmazione</a:t>
            </a:r>
          </a:p>
          <a:p>
            <a:r>
              <a:rPr lang="it-IT" sz="1900" dirty="0"/>
              <a:t>Varie </a:t>
            </a:r>
            <a:r>
              <a:rPr lang="it-IT" sz="1900" dirty="0">
                <a:hlinkClick r:id="rId5"/>
              </a:rPr>
              <a:t>contribuzioni open-source</a:t>
            </a:r>
            <a:r>
              <a:rPr lang="it-IT" sz="1900" dirty="0"/>
              <a:t> </a:t>
            </a:r>
            <a:r>
              <a:rPr lang="it-IT" sz="1900" i="1" dirty="0"/>
              <a:t>(e.g. SFML, Godot)</a:t>
            </a:r>
          </a:p>
          <a:p>
            <a:r>
              <a:rPr lang="it-IT" sz="1900" dirty="0"/>
              <a:t>Sviluppo videogiochi come hobby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13" y="1825625"/>
            <a:ext cx="3328761" cy="435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" b="8933"/>
          <a:stretch/>
        </p:blipFill>
        <p:spPr>
          <a:xfrm>
            <a:off x="838199" y="4606834"/>
            <a:ext cx="5092427" cy="161979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5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1165-3908-4A0D-B6CD-68ADD9E14B26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Sviluppare videogiochi come hobby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pò di backstory...</a:t>
            </a:r>
          </a:p>
          <a:p>
            <a:pPr lvl="1"/>
            <a:r>
              <a:rPr lang="it-IT" dirty="0"/>
              <a:t>Ho iniziato a giocare al PC sin da bambino</a:t>
            </a:r>
          </a:p>
          <a:p>
            <a:pPr lvl="1"/>
            <a:r>
              <a:rPr lang="it-IT" dirty="0"/>
              <a:t>Volevo creare i miei giochi – ciò mi ha fatto avvicinare alla programmazione</a:t>
            </a:r>
          </a:p>
          <a:p>
            <a:pPr lvl="1"/>
            <a:r>
              <a:rPr lang="it-IT" dirty="0"/>
              <a:t>Devo la mia carriera alla mia passione per i videogiochi!</a:t>
            </a:r>
          </a:p>
          <a:p>
            <a:r>
              <a:rPr lang="it-IT" dirty="0"/>
              <a:t>Tanti prototipi mai finiti... ☠</a:t>
            </a:r>
          </a:p>
          <a:p>
            <a:r>
              <a:rPr lang="it-IT" dirty="0"/>
              <a:t>Tre progetti completati:</a:t>
            </a:r>
          </a:p>
          <a:p>
            <a:pPr lvl="1"/>
            <a:r>
              <a:rPr lang="it-IT" b="1" dirty="0"/>
              <a:t>Open Hexagon</a:t>
            </a:r>
            <a:r>
              <a:rPr lang="it-IT" dirty="0"/>
              <a:t> – successore spirituale di Super Hexagon</a:t>
            </a:r>
          </a:p>
          <a:p>
            <a:pPr lvl="1"/>
            <a:r>
              <a:rPr lang="it-IT" b="1" dirty="0"/>
              <a:t>Quake VR</a:t>
            </a:r>
            <a:r>
              <a:rPr lang="it-IT" dirty="0"/>
              <a:t> – mod che converte Quake (1996) in un gioco VR di prima classe</a:t>
            </a:r>
          </a:p>
          <a:p>
            <a:pPr lvl="1"/>
            <a:r>
              <a:rPr lang="it-IT" b="1" dirty="0"/>
              <a:t>HL2VRU </a:t>
            </a:r>
            <a:r>
              <a:rPr lang="it-IT" dirty="0"/>
              <a:t>– addon per mod VR di Half-Life 2 che aggiunge interazioni VR-only</a:t>
            </a:r>
            <a:endParaRPr lang="en-GB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6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5BF-726B-4A2F-A59B-6190D87464A9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90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Open Hexagon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02857" cy="4351338"/>
          </a:xfrm>
        </p:spPr>
        <p:txBody>
          <a:bodyPr>
            <a:normAutofit/>
          </a:bodyPr>
          <a:lstStyle/>
          <a:p>
            <a:r>
              <a:rPr lang="it-IT" sz="2400" dirty="0"/>
              <a:t>Gioco arcade, basato sugli high-scores, molto difficile</a:t>
            </a:r>
          </a:p>
          <a:p>
            <a:pPr lvl="1"/>
            <a:r>
              <a:rPr lang="it-IT" sz="2000" dirty="0"/>
              <a:t>Community piccola ma molto attiva</a:t>
            </a:r>
          </a:p>
          <a:p>
            <a:r>
              <a:rPr lang="it-IT" sz="2400" dirty="0"/>
              <a:t>Nato come clone di Super Hexagon (</a:t>
            </a:r>
            <a:r>
              <a:rPr lang="it-IT" sz="2400" i="1" dirty="0"/>
              <a:t>Terry Cavanagh</a:t>
            </a:r>
            <a:r>
              <a:rPr lang="it-IT" sz="2400" dirty="0"/>
              <a:t>) nel 2011</a:t>
            </a:r>
          </a:p>
          <a:p>
            <a:pPr lvl="1"/>
            <a:r>
              <a:rPr lang="it-IT" sz="2000" dirty="0"/>
              <a:t>Si è evoluto con il tempo fino a trovare un’identità propria</a:t>
            </a:r>
          </a:p>
          <a:p>
            <a:r>
              <a:rPr lang="it-IT" sz="2400" dirty="0"/>
              <a:t>Ufficialmente rilasciato nel 2020 su Steam</a:t>
            </a:r>
          </a:p>
          <a:p>
            <a:pPr lvl="1"/>
            <a:r>
              <a:rPr lang="it-IT" sz="2000" dirty="0"/>
              <a:t>Vediamo </a:t>
            </a:r>
            <a:r>
              <a:rPr lang="it-IT" sz="2000" dirty="0">
                <a:hlinkClick r:id="rId2"/>
              </a:rPr>
              <a:t>il trailer</a:t>
            </a:r>
            <a:r>
              <a:rPr lang="it-IT" sz="2000" dirty="0"/>
              <a:t>!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45" y="1825625"/>
            <a:ext cx="2661134" cy="39917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7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F66-D8AD-4F0C-9304-E3A768AC9D37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76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Open Hexagon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Tecnologia</a:t>
            </a:r>
          </a:p>
          <a:p>
            <a:pPr lvl="1"/>
            <a:r>
              <a:rPr lang="it-IT" dirty="0"/>
              <a:t>Custom engine creato in C++17 + alcune librerie </a:t>
            </a:r>
            <a:r>
              <a:rPr lang="it-IT" i="1" dirty="0"/>
              <a:t>(e.g. SFML, LuaJIT, sodium)</a:t>
            </a:r>
          </a:p>
          <a:p>
            <a:pPr lvl="1"/>
            <a:r>
              <a:rPr lang="it-IT" dirty="0"/>
              <a:t>Integrazione con il linguaggio Lua per scripting e creazione di contenuti</a:t>
            </a:r>
          </a:p>
          <a:p>
            <a:pPr lvl="1"/>
            <a:r>
              <a:rPr lang="it-IT" dirty="0"/>
              <a:t>Uso dell’API di Steam </a:t>
            </a:r>
            <a:r>
              <a:rPr lang="it-IT" i="1" dirty="0"/>
              <a:t>(e.g. per lo Steam Workshop)</a:t>
            </a:r>
          </a:p>
          <a:p>
            <a:r>
              <a:rPr lang="it-IT" dirty="0"/>
              <a:t>Musica</a:t>
            </a:r>
          </a:p>
          <a:p>
            <a:pPr lvl="1"/>
            <a:r>
              <a:rPr lang="it-IT" dirty="0"/>
              <a:t>Collaborazione con indie band: </a:t>
            </a:r>
            <a:r>
              <a:rPr lang="it-IT" dirty="0">
                <a:hlinkClick r:id="rId2"/>
              </a:rPr>
              <a:t>BOSSFIGHT</a:t>
            </a:r>
            <a:r>
              <a:rPr lang="it-IT" dirty="0"/>
              <a:t>, </a:t>
            </a:r>
            <a:r>
              <a:rPr lang="it-IT" dirty="0">
                <a:hlinkClick r:id="rId3"/>
              </a:rPr>
              <a:t>Dunderpatrullen</a:t>
            </a:r>
            <a:r>
              <a:rPr lang="it-IT" dirty="0"/>
              <a:t>, </a:t>
            </a:r>
            <a:r>
              <a:rPr lang="it-IT" dirty="0">
                <a:hlinkClick r:id="rId4"/>
              </a:rPr>
              <a:t>Fantomenk</a:t>
            </a:r>
            <a:endParaRPr lang="it-IT" dirty="0"/>
          </a:p>
          <a:p>
            <a:r>
              <a:rPr lang="it-IT" dirty="0"/>
              <a:t>Monetizzazione</a:t>
            </a:r>
          </a:p>
          <a:p>
            <a:pPr lvl="1"/>
            <a:r>
              <a:rPr lang="it-IT" dirty="0">
                <a:hlinkClick r:id="rId5"/>
              </a:rPr>
              <a:t>Progetto open-source</a:t>
            </a:r>
            <a:r>
              <a:rPr lang="it-IT" dirty="0"/>
              <a:t>, ma non gratuito</a:t>
            </a:r>
          </a:p>
          <a:p>
            <a:pPr lvl="1"/>
            <a:r>
              <a:rPr lang="it-IT" dirty="0"/>
              <a:t>Disponibile su </a:t>
            </a:r>
            <a:r>
              <a:rPr lang="it-IT" dirty="0">
                <a:hlinkClick r:id="rId6"/>
              </a:rPr>
              <a:t>Steam</a:t>
            </a:r>
            <a:r>
              <a:rPr lang="it-IT" dirty="0"/>
              <a:t> e </a:t>
            </a:r>
            <a:r>
              <a:rPr lang="it-IT" dirty="0">
                <a:hlinkClick r:id="rId7"/>
              </a:rPr>
              <a:t>Itch.io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8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3D91-8EEA-4576-960A-DC55F253650D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33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/>
              <a:t>Case study:</a:t>
            </a:r>
            <a:r>
              <a:rPr lang="it-IT" dirty="0"/>
              <a:t> Open Hexagon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Statistiche su Steam</a:t>
            </a:r>
            <a:endParaRPr lang="en-GB" dirty="0"/>
          </a:p>
          <a:p>
            <a:pPr lvl="1"/>
            <a:r>
              <a:rPr lang="it-IT" dirty="0"/>
              <a:t>Review molto positive</a:t>
            </a:r>
          </a:p>
          <a:p>
            <a:pPr lvl="1"/>
            <a:r>
              <a:rPr lang="it-IT" dirty="0"/>
              <a:t>~4100 vendite</a:t>
            </a:r>
          </a:p>
          <a:p>
            <a:r>
              <a:rPr lang="it-IT" dirty="0"/>
              <a:t>Marketing molto aggressivo</a:t>
            </a:r>
          </a:p>
          <a:p>
            <a:pPr lvl="1"/>
            <a:r>
              <a:rPr lang="it-IT" dirty="0"/>
              <a:t>£1000 spesi su servizi (e.g. KeyMailer, Woovit)</a:t>
            </a:r>
          </a:p>
          <a:p>
            <a:pPr lvl="2"/>
            <a:r>
              <a:rPr lang="it-IT" dirty="0"/>
              <a:t>Non ne è valsa la pena</a:t>
            </a:r>
          </a:p>
          <a:p>
            <a:pPr lvl="1"/>
            <a:r>
              <a:rPr lang="it-IT" dirty="0"/>
              <a:t>Tanti post su forum/communities/Reddit</a:t>
            </a:r>
          </a:p>
          <a:p>
            <a:pPr lvl="2"/>
            <a:r>
              <a:rPr lang="it-IT" dirty="0"/>
              <a:t>Se un post «esplode», c’è un picco di vendite (</a:t>
            </a:r>
            <a:r>
              <a:rPr lang="it-IT" dirty="0">
                <a:hlinkClick r:id="rId2"/>
              </a:rPr>
              <a:t>esempio</a:t>
            </a:r>
            <a:r>
              <a:rPr lang="it-IT" dirty="0"/>
              <a:t>)</a:t>
            </a:r>
          </a:p>
          <a:p>
            <a:r>
              <a:rPr lang="it-IT" dirty="0"/>
              <a:t>Worth it?</a:t>
            </a:r>
          </a:p>
          <a:p>
            <a:pPr lvl="1"/>
            <a:r>
              <a:rPr lang="it-IT" dirty="0"/>
              <a:t>Monetariamente parlando, no...</a:t>
            </a:r>
          </a:p>
          <a:p>
            <a:pPr lvl="1"/>
            <a:r>
              <a:rPr lang="it-IT" dirty="0"/>
              <a:t>Come progetto in sè, decisamente sì!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3895631"/>
            <a:ext cx="3237411" cy="2281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1582317"/>
            <a:ext cx="3237411" cy="2030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github.com/vittorioromeo/nautilusacademy2024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B008-717B-4322-98FC-8707D2E3429C}" type="slidenum">
              <a:rPr lang="en-GB" smtClean="0"/>
              <a:t>9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086-ADFF-423B-AEFC-9CDAF010EF45}" type="datetime1">
              <a:rPr lang="it-IT" smtClean="0"/>
              <a:t>17/02/2024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2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1495</Words>
  <Application>Microsoft Office PowerPoint</Application>
  <PresentationFormat>Widescreen</PresentationFormat>
  <Paragraphs>244</Paragraphs>
  <Slides>23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Sviluppare un videogioco da zero</vt:lpstr>
      <vt:lpstr>Programma</vt:lpstr>
      <vt:lpstr>Presentazione</vt:lpstr>
      <vt:lpstr>Chi sono? – Il mio lavoro</vt:lpstr>
      <vt:lpstr>Chi sono? – I miei progetti personali</vt:lpstr>
      <vt:lpstr>Sviluppare videogiochi come hobby</vt:lpstr>
      <vt:lpstr>Case study: Open Hexagon</vt:lpstr>
      <vt:lpstr>Case study: Open Hexagon</vt:lpstr>
      <vt:lpstr>Case study: Open Hexagon</vt:lpstr>
      <vt:lpstr>Case study: Open Hexagon</vt:lpstr>
      <vt:lpstr>Case study: Quake VR</vt:lpstr>
      <vt:lpstr>Case study: Quake VR</vt:lpstr>
      <vt:lpstr>Case study: Quake VR</vt:lpstr>
      <vt:lpstr>Case study: Quake VR</vt:lpstr>
      <vt:lpstr>Case study: Quake VR</vt:lpstr>
      <vt:lpstr>Case study: Quake VR</vt:lpstr>
      <vt:lpstr>Case study: Half-Life 2: VR Mod - Unleashed</vt:lpstr>
      <vt:lpstr>Workshop</vt:lpstr>
      <vt:lpstr>Workshop</vt:lpstr>
      <vt:lpstr>PowerPoint Presentation</vt:lpstr>
      <vt:lpstr>Let’s go!</vt:lpstr>
      <vt:lpstr>PowerPoint Presentation</vt:lpstr>
      <vt:lpstr>Grazie!</vt:lpstr>
    </vt:vector>
  </TitlesOfParts>
  <Company>Bloomberg 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Romeo, Vittorio</dc:creator>
  <cp:lastModifiedBy>Romeo, Vittorio</cp:lastModifiedBy>
  <cp:revision>110</cp:revision>
  <dcterms:created xsi:type="dcterms:W3CDTF">2021-12-15T19:38:21Z</dcterms:created>
  <dcterms:modified xsi:type="dcterms:W3CDTF">2024-02-17T12:49:27Z</dcterms:modified>
</cp:coreProperties>
</file>